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にくまる" charset="1" panose="02000900000000000000"/>
      <p:regular r:id="rId16"/>
    </p:embeddedFont>
    <p:embeddedFont>
      <p:font typeface="UKIJ Qolyazma Tuz" charset="1" panose="020B0604020202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3450981" y="2559441"/>
            <a:ext cx="11386038" cy="5168118"/>
            <a:chOff x="0" y="0"/>
            <a:chExt cx="2998792" cy="1361151"/>
          </a:xfrm>
        </p:grpSpPr>
        <p:sp>
          <p:nvSpPr>
            <p:cNvPr name="Freeform 3" id="3"/>
            <p:cNvSpPr/>
            <p:nvPr/>
          </p:nvSpPr>
          <p:spPr>
            <a:xfrm flipH="false" flipV="false" rot="0">
              <a:off x="0" y="0"/>
              <a:ext cx="2998792" cy="1361151"/>
            </a:xfrm>
            <a:custGeom>
              <a:avLst/>
              <a:gdLst/>
              <a:ahLst/>
              <a:cxnLst/>
              <a:rect r="r" b="b" t="t" l="l"/>
              <a:pathLst>
                <a:path h="1361151" w="2998792">
                  <a:moveTo>
                    <a:pt x="67995" y="0"/>
                  </a:moveTo>
                  <a:lnTo>
                    <a:pt x="2930797" y="0"/>
                  </a:lnTo>
                  <a:cubicBezTo>
                    <a:pt x="2948830" y="0"/>
                    <a:pt x="2966125" y="7164"/>
                    <a:pt x="2978877" y="19915"/>
                  </a:cubicBezTo>
                  <a:cubicBezTo>
                    <a:pt x="2991628" y="32667"/>
                    <a:pt x="2998792" y="49961"/>
                    <a:pt x="2998792" y="67995"/>
                  </a:cubicBezTo>
                  <a:lnTo>
                    <a:pt x="2998792" y="1293156"/>
                  </a:lnTo>
                  <a:cubicBezTo>
                    <a:pt x="2998792" y="1311189"/>
                    <a:pt x="2991628" y="1328484"/>
                    <a:pt x="2978877" y="1341235"/>
                  </a:cubicBezTo>
                  <a:cubicBezTo>
                    <a:pt x="2966125" y="1353987"/>
                    <a:pt x="2948830" y="1361151"/>
                    <a:pt x="2930797" y="1361151"/>
                  </a:cubicBezTo>
                  <a:lnTo>
                    <a:pt x="67995" y="1361151"/>
                  </a:lnTo>
                  <a:cubicBezTo>
                    <a:pt x="49961" y="1361151"/>
                    <a:pt x="32667" y="1353987"/>
                    <a:pt x="19915" y="1341235"/>
                  </a:cubicBezTo>
                  <a:cubicBezTo>
                    <a:pt x="7164" y="1328484"/>
                    <a:pt x="0" y="1311189"/>
                    <a:pt x="0" y="1293156"/>
                  </a:cubicBezTo>
                  <a:lnTo>
                    <a:pt x="0" y="67995"/>
                  </a:lnTo>
                  <a:cubicBezTo>
                    <a:pt x="0" y="49961"/>
                    <a:pt x="7164" y="32667"/>
                    <a:pt x="19915" y="19915"/>
                  </a:cubicBezTo>
                  <a:cubicBezTo>
                    <a:pt x="32667" y="7164"/>
                    <a:pt x="49961" y="0"/>
                    <a:pt x="67995"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998792" cy="13992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9856">
            <a:off x="14701664" y="10021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1375">
            <a:off x="938023" y="6785873"/>
            <a:ext cx="2257536" cy="2344585"/>
          </a:xfrm>
          <a:custGeom>
            <a:avLst/>
            <a:gdLst/>
            <a:ahLst/>
            <a:cxnLst/>
            <a:rect r="r" b="b" t="t" l="l"/>
            <a:pathLst>
              <a:path h="2344585" w="2257536">
                <a:moveTo>
                  <a:pt x="0" y="0"/>
                </a:moveTo>
                <a:lnTo>
                  <a:pt x="2257536" y="0"/>
                </a:lnTo>
                <a:lnTo>
                  <a:pt x="2257536" y="2344585"/>
                </a:lnTo>
                <a:lnTo>
                  <a:pt x="0" y="2344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334">
            <a:off x="3648319" y="8265140"/>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052895" y="1330935"/>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true" rot="0">
            <a:off x="0"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5659582" y="2547864"/>
            <a:ext cx="7011235" cy="2381473"/>
          </a:xfrm>
          <a:prstGeom prst="rect">
            <a:avLst/>
          </a:prstGeom>
        </p:spPr>
        <p:txBody>
          <a:bodyPr anchor="t" rtlCol="false" tIns="0" lIns="0" bIns="0" rIns="0">
            <a:spAutoFit/>
          </a:bodyPr>
          <a:lstStyle/>
          <a:p>
            <a:pPr algn="ctr">
              <a:lnSpc>
                <a:spcPts val="19359"/>
              </a:lnSpc>
            </a:pPr>
            <a:r>
              <a:rPr lang="en-US" sz="13828">
                <a:solidFill>
                  <a:srgbClr val="E46F27"/>
                </a:solidFill>
                <a:latin typeface="にくまる"/>
              </a:rPr>
              <a:t>Online</a:t>
            </a:r>
          </a:p>
        </p:txBody>
      </p:sp>
      <p:sp>
        <p:nvSpPr>
          <p:cNvPr name="TextBox 13" id="13"/>
          <p:cNvSpPr txBox="true"/>
          <p:nvPr/>
        </p:nvSpPr>
        <p:spPr>
          <a:xfrm rot="0">
            <a:off x="3516547" y="4161130"/>
            <a:ext cx="11620918" cy="2381473"/>
          </a:xfrm>
          <a:prstGeom prst="rect">
            <a:avLst/>
          </a:prstGeom>
        </p:spPr>
        <p:txBody>
          <a:bodyPr anchor="t" rtlCol="false" tIns="0" lIns="0" bIns="0" rIns="0">
            <a:spAutoFit/>
          </a:bodyPr>
          <a:lstStyle/>
          <a:p>
            <a:pPr algn="ctr">
              <a:lnSpc>
                <a:spcPts val="19359"/>
              </a:lnSpc>
            </a:pPr>
            <a:r>
              <a:rPr lang="en-US" sz="13828">
                <a:solidFill>
                  <a:srgbClr val="435C82"/>
                </a:solidFill>
                <a:latin typeface="にくまる"/>
              </a:rPr>
              <a:t>Catalog</a:t>
            </a:r>
          </a:p>
        </p:txBody>
      </p:sp>
      <p:sp>
        <p:nvSpPr>
          <p:cNvPr name="TextBox 14" id="14"/>
          <p:cNvSpPr txBox="true"/>
          <p:nvPr/>
        </p:nvSpPr>
        <p:spPr>
          <a:xfrm rot="0">
            <a:off x="4919841" y="6640570"/>
            <a:ext cx="8448318" cy="756884"/>
          </a:xfrm>
          <a:prstGeom prst="rect">
            <a:avLst/>
          </a:prstGeom>
        </p:spPr>
        <p:txBody>
          <a:bodyPr anchor="t" rtlCol="false" tIns="0" lIns="0" bIns="0" rIns="0">
            <a:spAutoFit/>
          </a:bodyPr>
          <a:lstStyle/>
          <a:p>
            <a:pPr algn="ctr">
              <a:lnSpc>
                <a:spcPts val="6091"/>
              </a:lnSpc>
            </a:pPr>
            <a:r>
              <a:rPr lang="en-US" sz="4351">
                <a:solidFill>
                  <a:srgbClr val="E46F27"/>
                </a:solidFill>
                <a:latin typeface="UKIJ Qolyazma Tuz"/>
              </a:rPr>
              <a:t>Kelompok 11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3450981" y="2559441"/>
            <a:ext cx="11386038" cy="5168118"/>
            <a:chOff x="0" y="0"/>
            <a:chExt cx="2998792" cy="1361151"/>
          </a:xfrm>
        </p:grpSpPr>
        <p:sp>
          <p:nvSpPr>
            <p:cNvPr name="Freeform 3" id="3"/>
            <p:cNvSpPr/>
            <p:nvPr/>
          </p:nvSpPr>
          <p:spPr>
            <a:xfrm flipH="false" flipV="false" rot="0">
              <a:off x="0" y="0"/>
              <a:ext cx="2998792" cy="1361151"/>
            </a:xfrm>
            <a:custGeom>
              <a:avLst/>
              <a:gdLst/>
              <a:ahLst/>
              <a:cxnLst/>
              <a:rect r="r" b="b" t="t" l="l"/>
              <a:pathLst>
                <a:path h="1361151" w="2998792">
                  <a:moveTo>
                    <a:pt x="67995" y="0"/>
                  </a:moveTo>
                  <a:lnTo>
                    <a:pt x="2930797" y="0"/>
                  </a:lnTo>
                  <a:cubicBezTo>
                    <a:pt x="2948830" y="0"/>
                    <a:pt x="2966125" y="7164"/>
                    <a:pt x="2978877" y="19915"/>
                  </a:cubicBezTo>
                  <a:cubicBezTo>
                    <a:pt x="2991628" y="32667"/>
                    <a:pt x="2998792" y="49961"/>
                    <a:pt x="2998792" y="67995"/>
                  </a:cubicBezTo>
                  <a:lnTo>
                    <a:pt x="2998792" y="1293156"/>
                  </a:lnTo>
                  <a:cubicBezTo>
                    <a:pt x="2998792" y="1311189"/>
                    <a:pt x="2991628" y="1328484"/>
                    <a:pt x="2978877" y="1341235"/>
                  </a:cubicBezTo>
                  <a:cubicBezTo>
                    <a:pt x="2966125" y="1353987"/>
                    <a:pt x="2948830" y="1361151"/>
                    <a:pt x="2930797" y="1361151"/>
                  </a:cubicBezTo>
                  <a:lnTo>
                    <a:pt x="67995" y="1361151"/>
                  </a:lnTo>
                  <a:cubicBezTo>
                    <a:pt x="49961" y="1361151"/>
                    <a:pt x="32667" y="1353987"/>
                    <a:pt x="19915" y="1341235"/>
                  </a:cubicBezTo>
                  <a:cubicBezTo>
                    <a:pt x="7164" y="1328484"/>
                    <a:pt x="0" y="1311189"/>
                    <a:pt x="0" y="1293156"/>
                  </a:cubicBezTo>
                  <a:lnTo>
                    <a:pt x="0" y="67995"/>
                  </a:lnTo>
                  <a:cubicBezTo>
                    <a:pt x="0" y="49961"/>
                    <a:pt x="7164" y="32667"/>
                    <a:pt x="19915" y="19915"/>
                  </a:cubicBezTo>
                  <a:cubicBezTo>
                    <a:pt x="32667" y="7164"/>
                    <a:pt x="49961" y="0"/>
                    <a:pt x="67995"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998792" cy="13992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9856">
            <a:off x="14701664" y="10021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1375">
            <a:off x="938023" y="6785873"/>
            <a:ext cx="2257536" cy="2344585"/>
          </a:xfrm>
          <a:custGeom>
            <a:avLst/>
            <a:gdLst/>
            <a:ahLst/>
            <a:cxnLst/>
            <a:rect r="r" b="b" t="t" l="l"/>
            <a:pathLst>
              <a:path h="2344585" w="2257536">
                <a:moveTo>
                  <a:pt x="0" y="0"/>
                </a:moveTo>
                <a:lnTo>
                  <a:pt x="2257536" y="0"/>
                </a:lnTo>
                <a:lnTo>
                  <a:pt x="2257536" y="2344585"/>
                </a:lnTo>
                <a:lnTo>
                  <a:pt x="0" y="2344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334">
            <a:off x="3648319" y="8265140"/>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052895" y="1330935"/>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true" rot="0">
            <a:off x="0"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081100" y="2762027"/>
            <a:ext cx="10615519" cy="2381473"/>
          </a:xfrm>
          <a:prstGeom prst="rect">
            <a:avLst/>
          </a:prstGeom>
        </p:spPr>
        <p:txBody>
          <a:bodyPr anchor="t" rtlCol="false" tIns="0" lIns="0" bIns="0" rIns="0">
            <a:spAutoFit/>
          </a:bodyPr>
          <a:lstStyle/>
          <a:p>
            <a:pPr algn="ctr">
              <a:lnSpc>
                <a:spcPts val="19359"/>
              </a:lnSpc>
            </a:pPr>
            <a:r>
              <a:rPr lang="en-US" sz="13828">
                <a:solidFill>
                  <a:srgbClr val="E46F27"/>
                </a:solidFill>
                <a:latin typeface="にくまる"/>
              </a:rPr>
              <a:t>Terima</a:t>
            </a:r>
          </a:p>
        </p:txBody>
      </p:sp>
      <p:sp>
        <p:nvSpPr>
          <p:cNvPr name="TextBox 13" id="13"/>
          <p:cNvSpPr txBox="true"/>
          <p:nvPr/>
        </p:nvSpPr>
        <p:spPr>
          <a:xfrm rot="0">
            <a:off x="3748499" y="4645639"/>
            <a:ext cx="11620918" cy="2381473"/>
          </a:xfrm>
          <a:prstGeom prst="rect">
            <a:avLst/>
          </a:prstGeom>
        </p:spPr>
        <p:txBody>
          <a:bodyPr anchor="t" rtlCol="false" tIns="0" lIns="0" bIns="0" rIns="0">
            <a:spAutoFit/>
          </a:bodyPr>
          <a:lstStyle/>
          <a:p>
            <a:pPr algn="ctr">
              <a:lnSpc>
                <a:spcPts val="19359"/>
              </a:lnSpc>
            </a:pPr>
            <a:r>
              <a:rPr lang="en-US" sz="13828">
                <a:solidFill>
                  <a:srgbClr val="435C82"/>
                </a:solidFill>
                <a:latin typeface="にくまる"/>
              </a:rPr>
              <a:t>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996342" y="1491161"/>
            <a:ext cx="16295317" cy="7454497"/>
            <a:chOff x="0" y="0"/>
            <a:chExt cx="4291771" cy="1963324"/>
          </a:xfrm>
        </p:grpSpPr>
        <p:sp>
          <p:nvSpPr>
            <p:cNvPr name="Freeform 3" id="3"/>
            <p:cNvSpPr/>
            <p:nvPr/>
          </p:nvSpPr>
          <p:spPr>
            <a:xfrm flipH="false" flipV="false" rot="0">
              <a:off x="0" y="0"/>
              <a:ext cx="4291771" cy="1963324"/>
            </a:xfrm>
            <a:custGeom>
              <a:avLst/>
              <a:gdLst/>
              <a:ahLst/>
              <a:cxnLst/>
              <a:rect r="r" b="b" t="t" l="l"/>
              <a:pathLst>
                <a:path h="1963324" w="4291771">
                  <a:moveTo>
                    <a:pt x="47510" y="0"/>
                  </a:moveTo>
                  <a:lnTo>
                    <a:pt x="4244261" y="0"/>
                  </a:lnTo>
                  <a:cubicBezTo>
                    <a:pt x="4270500" y="0"/>
                    <a:pt x="4291771" y="21271"/>
                    <a:pt x="4291771" y="47510"/>
                  </a:cubicBezTo>
                  <a:lnTo>
                    <a:pt x="4291771" y="1915814"/>
                  </a:lnTo>
                  <a:cubicBezTo>
                    <a:pt x="4291771" y="1942053"/>
                    <a:pt x="4270500" y="1963324"/>
                    <a:pt x="4244261" y="1963324"/>
                  </a:cubicBezTo>
                  <a:lnTo>
                    <a:pt x="47510" y="1963324"/>
                  </a:lnTo>
                  <a:cubicBezTo>
                    <a:pt x="21271" y="1963324"/>
                    <a:pt x="0" y="1942053"/>
                    <a:pt x="0" y="1915814"/>
                  </a:cubicBezTo>
                  <a:lnTo>
                    <a:pt x="0" y="47510"/>
                  </a:lnTo>
                  <a:cubicBezTo>
                    <a:pt x="0" y="21271"/>
                    <a:pt x="21271" y="0"/>
                    <a:pt x="47510"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4291771" cy="200142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65059">
            <a:off x="15833165" y="295873"/>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38263" y="3556116"/>
            <a:ext cx="14276192" cy="3073356"/>
          </a:xfrm>
          <a:prstGeom prst="rect">
            <a:avLst/>
          </a:prstGeom>
        </p:spPr>
        <p:txBody>
          <a:bodyPr anchor="t" rtlCol="false" tIns="0" lIns="0" bIns="0" rIns="0">
            <a:spAutoFit/>
          </a:bodyPr>
          <a:lstStyle/>
          <a:p>
            <a:pPr algn="ctr">
              <a:lnSpc>
                <a:spcPts val="6091"/>
              </a:lnSpc>
            </a:pPr>
            <a:r>
              <a:rPr lang="en-US" sz="4351">
                <a:solidFill>
                  <a:srgbClr val="435C82"/>
                </a:solidFill>
                <a:latin typeface="UKIJ Qolyazma Tuz"/>
              </a:rPr>
              <a:t>Fabsesya Muhammad Putra Ibradi - 2206829433</a:t>
            </a:r>
          </a:p>
          <a:p>
            <a:pPr algn="ctr">
              <a:lnSpc>
                <a:spcPts val="6091"/>
              </a:lnSpc>
            </a:pPr>
            <a:r>
              <a:rPr lang="en-US" sz="4351">
                <a:solidFill>
                  <a:srgbClr val="435C82"/>
                </a:solidFill>
                <a:latin typeface="UKIJ Qolyazma Tuz"/>
              </a:rPr>
              <a:t>Fabio Rabbani Prasetyo - 2206829490</a:t>
            </a:r>
          </a:p>
          <a:p>
            <a:pPr algn="ctr">
              <a:lnSpc>
                <a:spcPts val="6091"/>
              </a:lnSpc>
            </a:pPr>
            <a:r>
              <a:rPr lang="en-US" sz="4351">
                <a:solidFill>
                  <a:srgbClr val="435C82"/>
                </a:solidFill>
                <a:latin typeface="UKIJ Qolyazma Tuz"/>
              </a:rPr>
              <a:t>Aqshal Ilham Samudera - 2206829490</a:t>
            </a:r>
          </a:p>
          <a:p>
            <a:pPr algn="ctr">
              <a:lnSpc>
                <a:spcPts val="6091"/>
              </a:lnSpc>
            </a:pPr>
            <a:r>
              <a:rPr lang="en-US" sz="4351">
                <a:solidFill>
                  <a:srgbClr val="435C82"/>
                </a:solidFill>
                <a:latin typeface="UKIJ Qolyazma Tuz"/>
              </a:rPr>
              <a:t>Stefanus Simon Rilando - 2206830422</a:t>
            </a:r>
          </a:p>
        </p:txBody>
      </p:sp>
      <p:sp>
        <p:nvSpPr>
          <p:cNvPr name="Freeform 7" id="7"/>
          <p:cNvSpPr/>
          <p:nvPr/>
        </p:nvSpPr>
        <p:spPr>
          <a:xfrm flipH="false" flipV="false" rot="-10800000">
            <a:off x="384538" y="8700018"/>
            <a:ext cx="1288324" cy="1288324"/>
          </a:xfrm>
          <a:custGeom>
            <a:avLst/>
            <a:gdLst/>
            <a:ahLst/>
            <a:cxnLst/>
            <a:rect r="r" b="b" t="t" l="l"/>
            <a:pathLst>
              <a:path h="1288324" w="1288324">
                <a:moveTo>
                  <a:pt x="0" y="0"/>
                </a:moveTo>
                <a:lnTo>
                  <a:pt x="1288324" y="0"/>
                </a:lnTo>
                <a:lnTo>
                  <a:pt x="1288324" y="1288325"/>
                </a:lnTo>
                <a:lnTo>
                  <a:pt x="0" y="1288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856006" y="621268"/>
            <a:ext cx="4760609" cy="1739786"/>
          </a:xfrm>
          <a:custGeom>
            <a:avLst/>
            <a:gdLst/>
            <a:ahLst/>
            <a:cxnLst/>
            <a:rect r="r" b="b" t="t" l="l"/>
            <a:pathLst>
              <a:path h="1739786" w="4760609">
                <a:moveTo>
                  <a:pt x="0" y="0"/>
                </a:moveTo>
                <a:lnTo>
                  <a:pt x="4760609" y="0"/>
                </a:lnTo>
                <a:lnTo>
                  <a:pt x="4760609" y="1739786"/>
                </a:lnTo>
                <a:lnTo>
                  <a:pt x="0" y="1739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391770" y="1806422"/>
            <a:ext cx="11504460" cy="1378219"/>
          </a:xfrm>
          <a:prstGeom prst="rect">
            <a:avLst/>
          </a:prstGeom>
        </p:spPr>
        <p:txBody>
          <a:bodyPr anchor="t" rtlCol="false" tIns="0" lIns="0" bIns="0" rIns="0">
            <a:spAutoFit/>
          </a:bodyPr>
          <a:lstStyle/>
          <a:p>
            <a:pPr algn="ctr">
              <a:lnSpc>
                <a:spcPts val="11272"/>
              </a:lnSpc>
            </a:pPr>
            <a:r>
              <a:rPr lang="en-US" sz="8051">
                <a:solidFill>
                  <a:srgbClr val="E46F27"/>
                </a:solidFill>
                <a:latin typeface="にくまる"/>
              </a:rPr>
              <a:t>Nama Kelompok</a:t>
            </a:r>
          </a:p>
        </p:txBody>
      </p:sp>
      <p:sp>
        <p:nvSpPr>
          <p:cNvPr name="Freeform 10" id="10"/>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TextBox 2" id="2"/>
          <p:cNvSpPr txBox="true"/>
          <p:nvPr/>
        </p:nvSpPr>
        <p:spPr>
          <a:xfrm rot="0">
            <a:off x="4685186" y="3378350"/>
            <a:ext cx="12801087" cy="4613876"/>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Sebuah katalog yang menyerupai toko untuk menjual produk-produk berbagai kebutuhan. Program ini akan menampilkan nama produk beserta gambarnya sebagai tambahan informasi produk. Dalam program ini menggunakan proses CRUD yang setiap fungsinya disesuaikan untuk kebutuhan katalog tersebut</a:t>
            </a:r>
          </a:p>
        </p:txBody>
      </p:sp>
      <p:sp>
        <p:nvSpPr>
          <p:cNvPr name="Freeform 3" id="3"/>
          <p:cNvSpPr/>
          <p:nvPr/>
        </p:nvSpPr>
        <p:spPr>
          <a:xfrm flipH="false" flipV="false" rot="-5983731">
            <a:off x="6384380" y="209460"/>
            <a:ext cx="1364035" cy="1638480"/>
          </a:xfrm>
          <a:custGeom>
            <a:avLst/>
            <a:gdLst/>
            <a:ahLst/>
            <a:cxnLst/>
            <a:rect r="r" b="b" t="t" l="l"/>
            <a:pathLst>
              <a:path h="1638480" w="1364035">
                <a:moveTo>
                  <a:pt x="0" y="0"/>
                </a:moveTo>
                <a:lnTo>
                  <a:pt x="1364035" y="0"/>
                </a:lnTo>
                <a:lnTo>
                  <a:pt x="1364035" y="1638480"/>
                </a:lnTo>
                <a:lnTo>
                  <a:pt x="0" y="1638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010300">
            <a:off x="15201696" y="8339380"/>
            <a:ext cx="1759650" cy="1667268"/>
          </a:xfrm>
          <a:custGeom>
            <a:avLst/>
            <a:gdLst/>
            <a:ahLst/>
            <a:cxnLst/>
            <a:rect r="r" b="b" t="t" l="l"/>
            <a:pathLst>
              <a:path h="1667268" w="1759650">
                <a:moveTo>
                  <a:pt x="0" y="0"/>
                </a:moveTo>
                <a:lnTo>
                  <a:pt x="1759650" y="0"/>
                </a:lnTo>
                <a:lnTo>
                  <a:pt x="1759650" y="1667268"/>
                </a:lnTo>
                <a:lnTo>
                  <a:pt x="0" y="166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50678" y="6652476"/>
            <a:ext cx="4989647" cy="4336457"/>
          </a:xfrm>
          <a:custGeom>
            <a:avLst/>
            <a:gdLst/>
            <a:ahLst/>
            <a:cxnLst/>
            <a:rect r="r" b="b" t="t" l="l"/>
            <a:pathLst>
              <a:path h="4336457" w="4989647">
                <a:moveTo>
                  <a:pt x="0" y="0"/>
                </a:moveTo>
                <a:lnTo>
                  <a:pt x="4989647" y="0"/>
                </a:lnTo>
                <a:lnTo>
                  <a:pt x="4989647" y="4336457"/>
                </a:lnTo>
                <a:lnTo>
                  <a:pt x="0" y="433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3591381" cy="4114800"/>
          </a:xfrm>
          <a:custGeom>
            <a:avLst/>
            <a:gdLst/>
            <a:ahLst/>
            <a:cxnLst/>
            <a:rect r="r" b="b" t="t" l="l"/>
            <a:pathLst>
              <a:path h="4114800" w="3591381">
                <a:moveTo>
                  <a:pt x="0" y="0"/>
                </a:moveTo>
                <a:lnTo>
                  <a:pt x="3591381" y="0"/>
                </a:lnTo>
                <a:lnTo>
                  <a:pt x="359138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626916" y="1190337"/>
            <a:ext cx="8917628" cy="1943676"/>
          </a:xfrm>
          <a:prstGeom prst="rect">
            <a:avLst/>
          </a:prstGeom>
        </p:spPr>
        <p:txBody>
          <a:bodyPr anchor="t" rtlCol="false" tIns="0" lIns="0" bIns="0" rIns="0">
            <a:spAutoFit/>
          </a:bodyPr>
          <a:lstStyle/>
          <a:p>
            <a:pPr algn="ctr">
              <a:lnSpc>
                <a:spcPts val="7407"/>
              </a:lnSpc>
            </a:pPr>
            <a:r>
              <a:rPr lang="en-US" sz="8051">
                <a:solidFill>
                  <a:srgbClr val="FFFFFF"/>
                </a:solidFill>
                <a:latin typeface="にくまる"/>
              </a:rPr>
              <a:t>Penjelasan Program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TextBox 2" id="2"/>
          <p:cNvSpPr txBox="true"/>
          <p:nvPr/>
        </p:nvSpPr>
        <p:spPr>
          <a:xfrm rot="0">
            <a:off x="4685186" y="3378350"/>
            <a:ext cx="12801087" cy="4613876"/>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Pembuatan katalog online didorong oleh berbagai faktor, seperti akses konsumen yang lebih luas, biaya operasional yang lebih rendah, serta fleksibilitas bagi konsumen. Selain itu, toko online meningkatkan layanan pelanggan, memungkinkan bisnis untuk beradaptasi dengan perubahan teknologi dan mendiversifikasi saluran penjualan</a:t>
            </a:r>
          </a:p>
        </p:txBody>
      </p:sp>
      <p:sp>
        <p:nvSpPr>
          <p:cNvPr name="Freeform 3" id="3"/>
          <p:cNvSpPr/>
          <p:nvPr/>
        </p:nvSpPr>
        <p:spPr>
          <a:xfrm flipH="false" flipV="false" rot="-5983731">
            <a:off x="6384380" y="209460"/>
            <a:ext cx="1364035" cy="1638480"/>
          </a:xfrm>
          <a:custGeom>
            <a:avLst/>
            <a:gdLst/>
            <a:ahLst/>
            <a:cxnLst/>
            <a:rect r="r" b="b" t="t" l="l"/>
            <a:pathLst>
              <a:path h="1638480" w="1364035">
                <a:moveTo>
                  <a:pt x="0" y="0"/>
                </a:moveTo>
                <a:lnTo>
                  <a:pt x="1364035" y="0"/>
                </a:lnTo>
                <a:lnTo>
                  <a:pt x="1364035" y="1638480"/>
                </a:lnTo>
                <a:lnTo>
                  <a:pt x="0" y="1638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010300">
            <a:off x="15201696" y="8339380"/>
            <a:ext cx="1759650" cy="1667268"/>
          </a:xfrm>
          <a:custGeom>
            <a:avLst/>
            <a:gdLst/>
            <a:ahLst/>
            <a:cxnLst/>
            <a:rect r="r" b="b" t="t" l="l"/>
            <a:pathLst>
              <a:path h="1667268" w="1759650">
                <a:moveTo>
                  <a:pt x="0" y="0"/>
                </a:moveTo>
                <a:lnTo>
                  <a:pt x="1759650" y="0"/>
                </a:lnTo>
                <a:lnTo>
                  <a:pt x="1759650" y="1667268"/>
                </a:lnTo>
                <a:lnTo>
                  <a:pt x="0" y="16672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50678" y="6652476"/>
            <a:ext cx="4989647" cy="4336457"/>
          </a:xfrm>
          <a:custGeom>
            <a:avLst/>
            <a:gdLst/>
            <a:ahLst/>
            <a:cxnLst/>
            <a:rect r="r" b="b" t="t" l="l"/>
            <a:pathLst>
              <a:path h="4336457" w="4989647">
                <a:moveTo>
                  <a:pt x="0" y="0"/>
                </a:moveTo>
                <a:lnTo>
                  <a:pt x="4989647" y="0"/>
                </a:lnTo>
                <a:lnTo>
                  <a:pt x="4989647" y="4336457"/>
                </a:lnTo>
                <a:lnTo>
                  <a:pt x="0" y="433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3591381" cy="4114800"/>
          </a:xfrm>
          <a:custGeom>
            <a:avLst/>
            <a:gdLst/>
            <a:ahLst/>
            <a:cxnLst/>
            <a:rect r="r" b="b" t="t" l="l"/>
            <a:pathLst>
              <a:path h="4114800" w="3591381">
                <a:moveTo>
                  <a:pt x="0" y="0"/>
                </a:moveTo>
                <a:lnTo>
                  <a:pt x="3591381" y="0"/>
                </a:lnTo>
                <a:lnTo>
                  <a:pt x="359138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626916" y="1190337"/>
            <a:ext cx="8917628" cy="1943676"/>
          </a:xfrm>
          <a:prstGeom prst="rect">
            <a:avLst/>
          </a:prstGeom>
        </p:spPr>
        <p:txBody>
          <a:bodyPr anchor="t" rtlCol="false" tIns="0" lIns="0" bIns="0" rIns="0">
            <a:spAutoFit/>
          </a:bodyPr>
          <a:lstStyle/>
          <a:p>
            <a:pPr algn="ctr">
              <a:lnSpc>
                <a:spcPts val="7407"/>
              </a:lnSpc>
            </a:pPr>
            <a:r>
              <a:rPr lang="en-US" sz="8051">
                <a:solidFill>
                  <a:srgbClr val="FFFFFF"/>
                </a:solidFill>
                <a:latin typeface="にくまる"/>
              </a:rPr>
              <a:t>Latar </a:t>
            </a:r>
          </a:p>
          <a:p>
            <a:pPr algn="ctr">
              <a:lnSpc>
                <a:spcPts val="7407"/>
              </a:lnSpc>
            </a:pPr>
            <a:r>
              <a:rPr lang="en-US" sz="8051">
                <a:solidFill>
                  <a:srgbClr val="FFFFFF"/>
                </a:solidFill>
                <a:latin typeface="にくまる"/>
              </a:rPr>
              <a:t>Belakang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grpSp>
        <p:nvGrpSpPr>
          <p:cNvPr name="Group 2" id="2"/>
          <p:cNvGrpSpPr/>
          <p:nvPr/>
        </p:nvGrpSpPr>
        <p:grpSpPr>
          <a:xfrm rot="0">
            <a:off x="3450981" y="2559441"/>
            <a:ext cx="11386038" cy="5168118"/>
            <a:chOff x="0" y="0"/>
            <a:chExt cx="2998792" cy="1361151"/>
          </a:xfrm>
        </p:grpSpPr>
        <p:sp>
          <p:nvSpPr>
            <p:cNvPr name="Freeform 3" id="3"/>
            <p:cNvSpPr/>
            <p:nvPr/>
          </p:nvSpPr>
          <p:spPr>
            <a:xfrm flipH="false" flipV="false" rot="0">
              <a:off x="0" y="0"/>
              <a:ext cx="2998792" cy="1361151"/>
            </a:xfrm>
            <a:custGeom>
              <a:avLst/>
              <a:gdLst/>
              <a:ahLst/>
              <a:cxnLst/>
              <a:rect r="r" b="b" t="t" l="l"/>
              <a:pathLst>
                <a:path h="1361151" w="2998792">
                  <a:moveTo>
                    <a:pt x="67995" y="0"/>
                  </a:moveTo>
                  <a:lnTo>
                    <a:pt x="2930797" y="0"/>
                  </a:lnTo>
                  <a:cubicBezTo>
                    <a:pt x="2948830" y="0"/>
                    <a:pt x="2966125" y="7164"/>
                    <a:pt x="2978877" y="19915"/>
                  </a:cubicBezTo>
                  <a:cubicBezTo>
                    <a:pt x="2991628" y="32667"/>
                    <a:pt x="2998792" y="49961"/>
                    <a:pt x="2998792" y="67995"/>
                  </a:cubicBezTo>
                  <a:lnTo>
                    <a:pt x="2998792" y="1293156"/>
                  </a:lnTo>
                  <a:cubicBezTo>
                    <a:pt x="2998792" y="1311189"/>
                    <a:pt x="2991628" y="1328484"/>
                    <a:pt x="2978877" y="1341235"/>
                  </a:cubicBezTo>
                  <a:cubicBezTo>
                    <a:pt x="2966125" y="1353987"/>
                    <a:pt x="2948830" y="1361151"/>
                    <a:pt x="2930797" y="1361151"/>
                  </a:cubicBezTo>
                  <a:lnTo>
                    <a:pt x="67995" y="1361151"/>
                  </a:lnTo>
                  <a:cubicBezTo>
                    <a:pt x="49961" y="1361151"/>
                    <a:pt x="32667" y="1353987"/>
                    <a:pt x="19915" y="1341235"/>
                  </a:cubicBezTo>
                  <a:cubicBezTo>
                    <a:pt x="7164" y="1328484"/>
                    <a:pt x="0" y="1311189"/>
                    <a:pt x="0" y="1293156"/>
                  </a:cubicBezTo>
                  <a:lnTo>
                    <a:pt x="0" y="67995"/>
                  </a:lnTo>
                  <a:cubicBezTo>
                    <a:pt x="0" y="49961"/>
                    <a:pt x="7164" y="32667"/>
                    <a:pt x="19915" y="19915"/>
                  </a:cubicBezTo>
                  <a:cubicBezTo>
                    <a:pt x="32667" y="7164"/>
                    <a:pt x="49961" y="0"/>
                    <a:pt x="67995" y="0"/>
                  </a:cubicBezTo>
                  <a:close/>
                </a:path>
              </a:pathLst>
            </a:custGeom>
            <a:solidFill>
              <a:srgbClr val="F9F9F9"/>
            </a:solidFill>
            <a:ln w="57150" cap="rnd">
              <a:solidFill>
                <a:srgbClr val="E46F27"/>
              </a:solidFill>
              <a:prstDash val="dash"/>
              <a:round/>
            </a:ln>
          </p:spPr>
        </p:sp>
        <p:sp>
          <p:nvSpPr>
            <p:cNvPr name="TextBox 4" id="4"/>
            <p:cNvSpPr txBox="true"/>
            <p:nvPr/>
          </p:nvSpPr>
          <p:spPr>
            <a:xfrm>
              <a:off x="0" y="-38100"/>
              <a:ext cx="2998792" cy="139925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00499">
            <a:off x="16062794" y="1795389"/>
            <a:ext cx="920686" cy="2057400"/>
          </a:xfrm>
          <a:custGeom>
            <a:avLst/>
            <a:gdLst/>
            <a:ahLst/>
            <a:cxnLst/>
            <a:rect r="r" b="b" t="t" l="l"/>
            <a:pathLst>
              <a:path h="2057400" w="920686">
                <a:moveTo>
                  <a:pt x="0" y="0"/>
                </a:moveTo>
                <a:lnTo>
                  <a:pt x="920687" y="0"/>
                </a:lnTo>
                <a:lnTo>
                  <a:pt x="920687"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9856">
            <a:off x="14701664" y="1002197"/>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61375">
            <a:off x="938023" y="6785873"/>
            <a:ext cx="2257536" cy="2344585"/>
          </a:xfrm>
          <a:custGeom>
            <a:avLst/>
            <a:gdLst/>
            <a:ahLst/>
            <a:cxnLst/>
            <a:rect r="r" b="b" t="t" l="l"/>
            <a:pathLst>
              <a:path h="2344585" w="2257536">
                <a:moveTo>
                  <a:pt x="0" y="0"/>
                </a:moveTo>
                <a:lnTo>
                  <a:pt x="2257536" y="0"/>
                </a:lnTo>
                <a:lnTo>
                  <a:pt x="2257536" y="2344585"/>
                </a:lnTo>
                <a:lnTo>
                  <a:pt x="0" y="2344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334">
            <a:off x="3648319" y="8265140"/>
            <a:ext cx="2008910" cy="1361037"/>
          </a:xfrm>
          <a:custGeom>
            <a:avLst/>
            <a:gdLst/>
            <a:ahLst/>
            <a:cxnLst/>
            <a:rect r="r" b="b" t="t" l="l"/>
            <a:pathLst>
              <a:path h="1361037" w="2008910">
                <a:moveTo>
                  <a:pt x="0" y="0"/>
                </a:moveTo>
                <a:lnTo>
                  <a:pt x="2008910" y="0"/>
                </a:lnTo>
                <a:lnTo>
                  <a:pt x="2008910" y="1361036"/>
                </a:lnTo>
                <a:lnTo>
                  <a:pt x="0" y="136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052895" y="1330935"/>
            <a:ext cx="1950122" cy="967748"/>
          </a:xfrm>
          <a:custGeom>
            <a:avLst/>
            <a:gdLst/>
            <a:ahLst/>
            <a:cxnLst/>
            <a:rect r="r" b="b" t="t" l="l"/>
            <a:pathLst>
              <a:path h="967748" w="1950122">
                <a:moveTo>
                  <a:pt x="0" y="0"/>
                </a:moveTo>
                <a:lnTo>
                  <a:pt x="1950122" y="0"/>
                </a:lnTo>
                <a:lnTo>
                  <a:pt x="1950122" y="967748"/>
                </a:lnTo>
                <a:lnTo>
                  <a:pt x="0" y="9677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true" rot="0">
            <a:off x="14696619" y="6172200"/>
            <a:ext cx="3591381" cy="4114800"/>
          </a:xfrm>
          <a:custGeom>
            <a:avLst/>
            <a:gdLst/>
            <a:ahLst/>
            <a:cxnLst/>
            <a:rect r="r" b="b" t="t" l="l"/>
            <a:pathLst>
              <a:path h="4114800" w="3591381">
                <a:moveTo>
                  <a:pt x="3591381" y="4114800"/>
                </a:moveTo>
                <a:lnTo>
                  <a:pt x="0" y="4114800"/>
                </a:lnTo>
                <a:lnTo>
                  <a:pt x="0" y="0"/>
                </a:lnTo>
                <a:lnTo>
                  <a:pt x="3591381" y="0"/>
                </a:lnTo>
                <a:lnTo>
                  <a:pt x="3591381" y="411480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true" rot="0">
            <a:off x="0" y="0"/>
            <a:ext cx="3845468" cy="4114800"/>
          </a:xfrm>
          <a:custGeom>
            <a:avLst/>
            <a:gdLst/>
            <a:ahLst/>
            <a:cxnLst/>
            <a:rect r="r" b="b" t="t" l="l"/>
            <a:pathLst>
              <a:path h="4114800" w="3845468">
                <a:moveTo>
                  <a:pt x="0" y="4114800"/>
                </a:moveTo>
                <a:lnTo>
                  <a:pt x="3845468" y="4114800"/>
                </a:lnTo>
                <a:lnTo>
                  <a:pt x="3845468" y="0"/>
                </a:lnTo>
                <a:lnTo>
                  <a:pt x="0" y="0"/>
                </a:lnTo>
                <a:lnTo>
                  <a:pt x="0" y="411480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081100" y="2762027"/>
            <a:ext cx="10615519" cy="2381473"/>
          </a:xfrm>
          <a:prstGeom prst="rect">
            <a:avLst/>
          </a:prstGeom>
        </p:spPr>
        <p:txBody>
          <a:bodyPr anchor="t" rtlCol="false" tIns="0" lIns="0" bIns="0" rIns="0">
            <a:spAutoFit/>
          </a:bodyPr>
          <a:lstStyle/>
          <a:p>
            <a:pPr algn="ctr">
              <a:lnSpc>
                <a:spcPts val="19359"/>
              </a:lnSpc>
            </a:pPr>
            <a:r>
              <a:rPr lang="en-US" sz="13828">
                <a:solidFill>
                  <a:srgbClr val="E46F27"/>
                </a:solidFill>
                <a:latin typeface="にくまる"/>
              </a:rPr>
              <a:t>Penjelasan</a:t>
            </a:r>
          </a:p>
        </p:txBody>
      </p:sp>
      <p:sp>
        <p:nvSpPr>
          <p:cNvPr name="TextBox 13" id="13"/>
          <p:cNvSpPr txBox="true"/>
          <p:nvPr/>
        </p:nvSpPr>
        <p:spPr>
          <a:xfrm rot="0">
            <a:off x="3748499" y="4645639"/>
            <a:ext cx="11620918" cy="2381473"/>
          </a:xfrm>
          <a:prstGeom prst="rect">
            <a:avLst/>
          </a:prstGeom>
        </p:spPr>
        <p:txBody>
          <a:bodyPr anchor="t" rtlCol="false" tIns="0" lIns="0" bIns="0" rIns="0">
            <a:spAutoFit/>
          </a:bodyPr>
          <a:lstStyle/>
          <a:p>
            <a:pPr algn="ctr">
              <a:lnSpc>
                <a:spcPts val="19359"/>
              </a:lnSpc>
            </a:pPr>
            <a:r>
              <a:rPr lang="en-US" sz="13828">
                <a:solidFill>
                  <a:srgbClr val="435C82"/>
                </a:solidFill>
                <a:latin typeface="にくまる"/>
              </a:rPr>
              <a:t>Proses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0">
            <a:off x="631706" y="-100297"/>
            <a:ext cx="1770747" cy="1591459"/>
          </a:xfrm>
          <a:custGeom>
            <a:avLst/>
            <a:gdLst/>
            <a:ahLst/>
            <a:cxnLst/>
            <a:rect r="r" b="b" t="t" l="l"/>
            <a:pathLst>
              <a:path h="1591459" w="1770747">
                <a:moveTo>
                  <a:pt x="0" y="0"/>
                </a:moveTo>
                <a:lnTo>
                  <a:pt x="1770747" y="0"/>
                </a:lnTo>
                <a:lnTo>
                  <a:pt x="1770747" y="1591458"/>
                </a:lnTo>
                <a:lnTo>
                  <a:pt x="0" y="1591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6510">
            <a:off x="15830392" y="9062163"/>
            <a:ext cx="1715534" cy="1162274"/>
          </a:xfrm>
          <a:custGeom>
            <a:avLst/>
            <a:gdLst/>
            <a:ahLst/>
            <a:cxnLst/>
            <a:rect r="r" b="b" t="t" l="l"/>
            <a:pathLst>
              <a:path h="1162274" w="1715534">
                <a:moveTo>
                  <a:pt x="0" y="0"/>
                </a:moveTo>
                <a:lnTo>
                  <a:pt x="1715534" y="0"/>
                </a:lnTo>
                <a:lnTo>
                  <a:pt x="1715534" y="1162274"/>
                </a:lnTo>
                <a:lnTo>
                  <a:pt x="0" y="1162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49635">
            <a:off x="-863225" y="8388407"/>
            <a:ext cx="4760609" cy="1739786"/>
          </a:xfrm>
          <a:custGeom>
            <a:avLst/>
            <a:gdLst/>
            <a:ahLst/>
            <a:cxnLst/>
            <a:rect r="r" b="b" t="t" l="l"/>
            <a:pathLst>
              <a:path h="1739786" w="4760609">
                <a:moveTo>
                  <a:pt x="0" y="0"/>
                </a:moveTo>
                <a:lnTo>
                  <a:pt x="4760609" y="0"/>
                </a:lnTo>
                <a:lnTo>
                  <a:pt x="4760609" y="1739786"/>
                </a:lnTo>
                <a:lnTo>
                  <a:pt x="0" y="1739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15840" y="1958140"/>
            <a:ext cx="13456320" cy="4654705"/>
          </a:xfrm>
          <a:custGeom>
            <a:avLst/>
            <a:gdLst/>
            <a:ahLst/>
            <a:cxnLst/>
            <a:rect r="r" b="b" t="t" l="l"/>
            <a:pathLst>
              <a:path h="4654705" w="13456320">
                <a:moveTo>
                  <a:pt x="0" y="0"/>
                </a:moveTo>
                <a:lnTo>
                  <a:pt x="13456320" y="0"/>
                </a:lnTo>
                <a:lnTo>
                  <a:pt x="13456320" y="4654706"/>
                </a:lnTo>
                <a:lnTo>
                  <a:pt x="0" y="4654706"/>
                </a:lnTo>
                <a:lnTo>
                  <a:pt x="0" y="0"/>
                </a:lnTo>
                <a:close/>
              </a:path>
            </a:pathLst>
          </a:custGeom>
          <a:blipFill>
            <a:blip r:embed="rId8"/>
            <a:stretch>
              <a:fillRect l="0" t="0" r="0" b="-17353"/>
            </a:stretch>
          </a:blipFill>
          <a:ln w="57150" cap="rnd">
            <a:solidFill>
              <a:srgbClr val="E46F27"/>
            </a:solidFill>
            <a:prstDash val="dash"/>
            <a:round/>
          </a:ln>
        </p:spPr>
      </p:sp>
      <p:sp>
        <p:nvSpPr>
          <p:cNvPr name="TextBox 6" id="6"/>
          <p:cNvSpPr txBox="true"/>
          <p:nvPr/>
        </p:nvSpPr>
        <p:spPr>
          <a:xfrm rot="0">
            <a:off x="5716292" y="696043"/>
            <a:ext cx="6855416" cy="795119"/>
          </a:xfrm>
          <a:prstGeom prst="rect">
            <a:avLst/>
          </a:prstGeom>
        </p:spPr>
        <p:txBody>
          <a:bodyPr anchor="t" rtlCol="false" tIns="0" lIns="0" bIns="0" rIns="0">
            <a:spAutoFit/>
          </a:bodyPr>
          <a:lstStyle/>
          <a:p>
            <a:pPr algn="ctr">
              <a:lnSpc>
                <a:spcPts val="5857"/>
              </a:lnSpc>
            </a:pPr>
            <a:r>
              <a:rPr lang="en-US" sz="5977">
                <a:solidFill>
                  <a:srgbClr val="FFFFFF"/>
                </a:solidFill>
                <a:latin typeface="にくまる"/>
              </a:rPr>
              <a:t>Tampilan Add</a:t>
            </a:r>
          </a:p>
        </p:txBody>
      </p:sp>
      <p:sp>
        <p:nvSpPr>
          <p:cNvPr name="TextBox 7" id="7"/>
          <p:cNvSpPr txBox="true"/>
          <p:nvPr/>
        </p:nvSpPr>
        <p:spPr>
          <a:xfrm rot="0">
            <a:off x="2743457" y="6984321"/>
            <a:ext cx="12801087" cy="2299301"/>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Proses add yang berfungsi untuk menambahkan data atau produk ke dalam katalog. Data yang berupa produk dan foto tersebut akan masuk ke dalam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0">
            <a:off x="631706" y="-100297"/>
            <a:ext cx="1770747" cy="1591459"/>
          </a:xfrm>
          <a:custGeom>
            <a:avLst/>
            <a:gdLst/>
            <a:ahLst/>
            <a:cxnLst/>
            <a:rect r="r" b="b" t="t" l="l"/>
            <a:pathLst>
              <a:path h="1591459" w="1770747">
                <a:moveTo>
                  <a:pt x="0" y="0"/>
                </a:moveTo>
                <a:lnTo>
                  <a:pt x="1770747" y="0"/>
                </a:lnTo>
                <a:lnTo>
                  <a:pt x="1770747" y="1591458"/>
                </a:lnTo>
                <a:lnTo>
                  <a:pt x="0" y="1591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6510">
            <a:off x="15830392" y="9062163"/>
            <a:ext cx="1715534" cy="1162274"/>
          </a:xfrm>
          <a:custGeom>
            <a:avLst/>
            <a:gdLst/>
            <a:ahLst/>
            <a:cxnLst/>
            <a:rect r="r" b="b" t="t" l="l"/>
            <a:pathLst>
              <a:path h="1162274" w="1715534">
                <a:moveTo>
                  <a:pt x="0" y="0"/>
                </a:moveTo>
                <a:lnTo>
                  <a:pt x="1715534" y="0"/>
                </a:lnTo>
                <a:lnTo>
                  <a:pt x="1715534" y="1162274"/>
                </a:lnTo>
                <a:lnTo>
                  <a:pt x="0" y="1162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49635">
            <a:off x="-863225" y="8388407"/>
            <a:ext cx="4760609" cy="1739786"/>
          </a:xfrm>
          <a:custGeom>
            <a:avLst/>
            <a:gdLst/>
            <a:ahLst/>
            <a:cxnLst/>
            <a:rect r="r" b="b" t="t" l="l"/>
            <a:pathLst>
              <a:path h="1739786" w="4760609">
                <a:moveTo>
                  <a:pt x="0" y="0"/>
                </a:moveTo>
                <a:lnTo>
                  <a:pt x="4760609" y="0"/>
                </a:lnTo>
                <a:lnTo>
                  <a:pt x="4760609" y="1739786"/>
                </a:lnTo>
                <a:lnTo>
                  <a:pt x="0" y="1739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64150" y="1848471"/>
            <a:ext cx="12559701" cy="4871959"/>
          </a:xfrm>
          <a:custGeom>
            <a:avLst/>
            <a:gdLst/>
            <a:ahLst/>
            <a:cxnLst/>
            <a:rect r="r" b="b" t="t" l="l"/>
            <a:pathLst>
              <a:path h="4871959" w="12559701">
                <a:moveTo>
                  <a:pt x="0" y="0"/>
                </a:moveTo>
                <a:lnTo>
                  <a:pt x="12559700" y="0"/>
                </a:lnTo>
                <a:lnTo>
                  <a:pt x="12559700" y="4871959"/>
                </a:lnTo>
                <a:lnTo>
                  <a:pt x="0" y="4871959"/>
                </a:lnTo>
                <a:lnTo>
                  <a:pt x="0" y="0"/>
                </a:lnTo>
                <a:close/>
              </a:path>
            </a:pathLst>
          </a:custGeom>
          <a:blipFill>
            <a:blip r:embed="rId8"/>
            <a:stretch>
              <a:fillRect l="0" t="0" r="0" b="0"/>
            </a:stretch>
          </a:blipFill>
          <a:ln w="57150" cap="rnd">
            <a:solidFill>
              <a:srgbClr val="E46F27"/>
            </a:solidFill>
            <a:prstDash val="dash"/>
            <a:round/>
          </a:ln>
        </p:spPr>
      </p:sp>
      <p:sp>
        <p:nvSpPr>
          <p:cNvPr name="TextBox 6" id="6"/>
          <p:cNvSpPr txBox="true"/>
          <p:nvPr/>
        </p:nvSpPr>
        <p:spPr>
          <a:xfrm rot="0">
            <a:off x="5716292" y="696043"/>
            <a:ext cx="6855416" cy="795119"/>
          </a:xfrm>
          <a:prstGeom prst="rect">
            <a:avLst/>
          </a:prstGeom>
        </p:spPr>
        <p:txBody>
          <a:bodyPr anchor="t" rtlCol="false" tIns="0" lIns="0" bIns="0" rIns="0">
            <a:spAutoFit/>
          </a:bodyPr>
          <a:lstStyle/>
          <a:p>
            <a:pPr algn="ctr">
              <a:lnSpc>
                <a:spcPts val="5857"/>
              </a:lnSpc>
            </a:pPr>
            <a:r>
              <a:rPr lang="en-US" sz="5977">
                <a:solidFill>
                  <a:srgbClr val="FFFFFF"/>
                </a:solidFill>
                <a:latin typeface="にくまる"/>
              </a:rPr>
              <a:t>Tampilan Get</a:t>
            </a:r>
          </a:p>
        </p:txBody>
      </p:sp>
      <p:sp>
        <p:nvSpPr>
          <p:cNvPr name="TextBox 7" id="7"/>
          <p:cNvSpPr txBox="true"/>
          <p:nvPr/>
        </p:nvSpPr>
        <p:spPr>
          <a:xfrm rot="0">
            <a:off x="2743457" y="6987130"/>
            <a:ext cx="12801087" cy="2299301"/>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Program menampilkan semua isi catalog dengan menggunakan API GetAll untuk mengambil semua data yang terdapat dalam database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0">
            <a:off x="631706" y="-100297"/>
            <a:ext cx="1770747" cy="1591459"/>
          </a:xfrm>
          <a:custGeom>
            <a:avLst/>
            <a:gdLst/>
            <a:ahLst/>
            <a:cxnLst/>
            <a:rect r="r" b="b" t="t" l="l"/>
            <a:pathLst>
              <a:path h="1591459" w="1770747">
                <a:moveTo>
                  <a:pt x="0" y="0"/>
                </a:moveTo>
                <a:lnTo>
                  <a:pt x="1770747" y="0"/>
                </a:lnTo>
                <a:lnTo>
                  <a:pt x="1770747" y="1591458"/>
                </a:lnTo>
                <a:lnTo>
                  <a:pt x="0" y="1591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6510">
            <a:off x="15830392" y="9062163"/>
            <a:ext cx="1715534" cy="1162274"/>
          </a:xfrm>
          <a:custGeom>
            <a:avLst/>
            <a:gdLst/>
            <a:ahLst/>
            <a:cxnLst/>
            <a:rect r="r" b="b" t="t" l="l"/>
            <a:pathLst>
              <a:path h="1162274" w="1715534">
                <a:moveTo>
                  <a:pt x="0" y="0"/>
                </a:moveTo>
                <a:lnTo>
                  <a:pt x="1715534" y="0"/>
                </a:lnTo>
                <a:lnTo>
                  <a:pt x="1715534" y="1162274"/>
                </a:lnTo>
                <a:lnTo>
                  <a:pt x="0" y="1162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49635">
            <a:off x="-863225" y="8388407"/>
            <a:ext cx="4760609" cy="1739786"/>
          </a:xfrm>
          <a:custGeom>
            <a:avLst/>
            <a:gdLst/>
            <a:ahLst/>
            <a:cxnLst/>
            <a:rect r="r" b="b" t="t" l="l"/>
            <a:pathLst>
              <a:path h="1739786" w="4760609">
                <a:moveTo>
                  <a:pt x="0" y="0"/>
                </a:moveTo>
                <a:lnTo>
                  <a:pt x="4760609" y="0"/>
                </a:lnTo>
                <a:lnTo>
                  <a:pt x="4760609" y="1739786"/>
                </a:lnTo>
                <a:lnTo>
                  <a:pt x="0" y="1739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15840" y="2008523"/>
            <a:ext cx="13456320" cy="4553939"/>
          </a:xfrm>
          <a:custGeom>
            <a:avLst/>
            <a:gdLst/>
            <a:ahLst/>
            <a:cxnLst/>
            <a:rect r="r" b="b" t="t" l="l"/>
            <a:pathLst>
              <a:path h="4553939" w="13456320">
                <a:moveTo>
                  <a:pt x="0" y="0"/>
                </a:moveTo>
                <a:lnTo>
                  <a:pt x="13456320" y="0"/>
                </a:lnTo>
                <a:lnTo>
                  <a:pt x="13456320" y="4553940"/>
                </a:lnTo>
                <a:lnTo>
                  <a:pt x="0" y="4553940"/>
                </a:lnTo>
                <a:lnTo>
                  <a:pt x="0" y="0"/>
                </a:lnTo>
                <a:close/>
              </a:path>
            </a:pathLst>
          </a:custGeom>
          <a:blipFill>
            <a:blip r:embed="rId8"/>
            <a:stretch>
              <a:fillRect l="0" t="0" r="0" b="-15484"/>
            </a:stretch>
          </a:blipFill>
          <a:ln w="57150" cap="rnd">
            <a:solidFill>
              <a:srgbClr val="E46F27"/>
            </a:solidFill>
            <a:prstDash val="dash"/>
            <a:round/>
          </a:ln>
        </p:spPr>
      </p:sp>
      <p:sp>
        <p:nvSpPr>
          <p:cNvPr name="TextBox 6" id="6"/>
          <p:cNvSpPr txBox="true"/>
          <p:nvPr/>
        </p:nvSpPr>
        <p:spPr>
          <a:xfrm rot="0">
            <a:off x="5716292" y="696043"/>
            <a:ext cx="6855416" cy="795119"/>
          </a:xfrm>
          <a:prstGeom prst="rect">
            <a:avLst/>
          </a:prstGeom>
        </p:spPr>
        <p:txBody>
          <a:bodyPr anchor="t" rtlCol="false" tIns="0" lIns="0" bIns="0" rIns="0">
            <a:spAutoFit/>
          </a:bodyPr>
          <a:lstStyle/>
          <a:p>
            <a:pPr algn="ctr">
              <a:lnSpc>
                <a:spcPts val="5857"/>
              </a:lnSpc>
            </a:pPr>
            <a:r>
              <a:rPr lang="en-US" sz="5977">
                <a:solidFill>
                  <a:srgbClr val="FFFFFF"/>
                </a:solidFill>
                <a:latin typeface="にくまる"/>
              </a:rPr>
              <a:t>Tampilan Update</a:t>
            </a:r>
          </a:p>
        </p:txBody>
      </p:sp>
      <p:sp>
        <p:nvSpPr>
          <p:cNvPr name="TextBox 7" id="7"/>
          <p:cNvSpPr txBox="true"/>
          <p:nvPr/>
        </p:nvSpPr>
        <p:spPr>
          <a:xfrm rot="0">
            <a:off x="2743457" y="6984575"/>
            <a:ext cx="12801087" cy="2299301"/>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Proses update yang berfungsi untuk melakukan perubahan terhadap sebuah data untuk mengkoreksi kesalahan yang terjadi dan akan di update ke database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182B4"/>
        </a:solidFill>
      </p:bgPr>
    </p:bg>
    <p:spTree>
      <p:nvGrpSpPr>
        <p:cNvPr id="1" name=""/>
        <p:cNvGrpSpPr/>
        <p:nvPr/>
      </p:nvGrpSpPr>
      <p:grpSpPr>
        <a:xfrm>
          <a:off x="0" y="0"/>
          <a:ext cx="0" cy="0"/>
          <a:chOff x="0" y="0"/>
          <a:chExt cx="0" cy="0"/>
        </a:xfrm>
      </p:grpSpPr>
      <p:sp>
        <p:nvSpPr>
          <p:cNvPr name="Freeform 2" id="2"/>
          <p:cNvSpPr/>
          <p:nvPr/>
        </p:nvSpPr>
        <p:spPr>
          <a:xfrm flipH="false" flipV="false" rot="0">
            <a:off x="631706" y="-100297"/>
            <a:ext cx="1770747" cy="1591459"/>
          </a:xfrm>
          <a:custGeom>
            <a:avLst/>
            <a:gdLst/>
            <a:ahLst/>
            <a:cxnLst/>
            <a:rect r="r" b="b" t="t" l="l"/>
            <a:pathLst>
              <a:path h="1591459" w="1770747">
                <a:moveTo>
                  <a:pt x="0" y="0"/>
                </a:moveTo>
                <a:lnTo>
                  <a:pt x="1770747" y="0"/>
                </a:lnTo>
                <a:lnTo>
                  <a:pt x="1770747" y="1591458"/>
                </a:lnTo>
                <a:lnTo>
                  <a:pt x="0" y="15914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26510">
            <a:off x="15830392" y="9062163"/>
            <a:ext cx="1715534" cy="1162274"/>
          </a:xfrm>
          <a:custGeom>
            <a:avLst/>
            <a:gdLst/>
            <a:ahLst/>
            <a:cxnLst/>
            <a:rect r="r" b="b" t="t" l="l"/>
            <a:pathLst>
              <a:path h="1162274" w="1715534">
                <a:moveTo>
                  <a:pt x="0" y="0"/>
                </a:moveTo>
                <a:lnTo>
                  <a:pt x="1715534" y="0"/>
                </a:lnTo>
                <a:lnTo>
                  <a:pt x="1715534" y="1162274"/>
                </a:lnTo>
                <a:lnTo>
                  <a:pt x="0" y="1162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49635">
            <a:off x="-863225" y="8388407"/>
            <a:ext cx="4760609" cy="1739786"/>
          </a:xfrm>
          <a:custGeom>
            <a:avLst/>
            <a:gdLst/>
            <a:ahLst/>
            <a:cxnLst/>
            <a:rect r="r" b="b" t="t" l="l"/>
            <a:pathLst>
              <a:path h="1739786" w="4760609">
                <a:moveTo>
                  <a:pt x="0" y="0"/>
                </a:moveTo>
                <a:lnTo>
                  <a:pt x="4760609" y="0"/>
                </a:lnTo>
                <a:lnTo>
                  <a:pt x="4760609" y="1739786"/>
                </a:lnTo>
                <a:lnTo>
                  <a:pt x="0" y="17397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17197" y="1598492"/>
            <a:ext cx="13453605" cy="5376558"/>
          </a:xfrm>
          <a:custGeom>
            <a:avLst/>
            <a:gdLst/>
            <a:ahLst/>
            <a:cxnLst/>
            <a:rect r="r" b="b" t="t" l="l"/>
            <a:pathLst>
              <a:path h="5376558" w="13453605">
                <a:moveTo>
                  <a:pt x="0" y="0"/>
                </a:moveTo>
                <a:lnTo>
                  <a:pt x="13453606" y="0"/>
                </a:lnTo>
                <a:lnTo>
                  <a:pt x="13453606" y="5376558"/>
                </a:lnTo>
                <a:lnTo>
                  <a:pt x="0" y="5376558"/>
                </a:lnTo>
                <a:lnTo>
                  <a:pt x="0" y="0"/>
                </a:lnTo>
                <a:close/>
              </a:path>
            </a:pathLst>
          </a:custGeom>
          <a:blipFill>
            <a:blip r:embed="rId8"/>
            <a:stretch>
              <a:fillRect l="0" t="0" r="0" b="-31251"/>
            </a:stretch>
          </a:blipFill>
          <a:ln w="57150" cap="rnd">
            <a:solidFill>
              <a:srgbClr val="E46F27"/>
            </a:solidFill>
            <a:prstDash val="dash"/>
            <a:round/>
          </a:ln>
        </p:spPr>
      </p:sp>
      <p:sp>
        <p:nvSpPr>
          <p:cNvPr name="TextBox 6" id="6"/>
          <p:cNvSpPr txBox="true"/>
          <p:nvPr/>
        </p:nvSpPr>
        <p:spPr>
          <a:xfrm rot="0">
            <a:off x="5716292" y="696043"/>
            <a:ext cx="6855416" cy="795119"/>
          </a:xfrm>
          <a:prstGeom prst="rect">
            <a:avLst/>
          </a:prstGeom>
        </p:spPr>
        <p:txBody>
          <a:bodyPr anchor="t" rtlCol="false" tIns="0" lIns="0" bIns="0" rIns="0">
            <a:spAutoFit/>
          </a:bodyPr>
          <a:lstStyle/>
          <a:p>
            <a:pPr algn="ctr">
              <a:lnSpc>
                <a:spcPts val="5857"/>
              </a:lnSpc>
            </a:pPr>
            <a:r>
              <a:rPr lang="en-US" sz="5977">
                <a:solidFill>
                  <a:srgbClr val="FFFFFF"/>
                </a:solidFill>
                <a:latin typeface="にくまる"/>
              </a:rPr>
              <a:t>Tampilan Delete</a:t>
            </a:r>
          </a:p>
        </p:txBody>
      </p:sp>
      <p:sp>
        <p:nvSpPr>
          <p:cNvPr name="TextBox 7" id="7"/>
          <p:cNvSpPr txBox="true"/>
          <p:nvPr/>
        </p:nvSpPr>
        <p:spPr>
          <a:xfrm rot="0">
            <a:off x="2743457" y="6984575"/>
            <a:ext cx="12801087" cy="2299301"/>
          </a:xfrm>
          <a:prstGeom prst="rect">
            <a:avLst/>
          </a:prstGeom>
        </p:spPr>
        <p:txBody>
          <a:bodyPr anchor="t" rtlCol="false" tIns="0" lIns="0" bIns="0" rIns="0">
            <a:spAutoFit/>
          </a:bodyPr>
          <a:lstStyle/>
          <a:p>
            <a:pPr algn="just">
              <a:lnSpc>
                <a:spcPts val="6091"/>
              </a:lnSpc>
            </a:pPr>
            <a:r>
              <a:rPr lang="en-US" sz="4351">
                <a:solidFill>
                  <a:srgbClr val="FFFFFF"/>
                </a:solidFill>
                <a:latin typeface="UKIJ Qolyazma Tuz"/>
              </a:rPr>
              <a:t>Proses delete yang memiliki tujuan untuk menghapus katalog yang dipilih dengan mengclick button delete sehingga produk tersebut akan dihapus dari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DAGF2RCHEco</dc:identifier>
  <dcterms:modified xsi:type="dcterms:W3CDTF">2011-08-01T06:04:30Z</dcterms:modified>
  <cp:revision>1</cp:revision>
  <dc:title>Blue and Orange Cute Lined Shape Group Project Presentation</dc:title>
</cp:coreProperties>
</file>